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1"/>
  </p:notesMasterIdLst>
  <p:sldIdLst>
    <p:sldId id="317" r:id="rId5"/>
    <p:sldId id="312" r:id="rId6"/>
    <p:sldId id="313" r:id="rId7"/>
    <p:sldId id="314" r:id="rId8"/>
    <p:sldId id="315" r:id="rId9"/>
    <p:sldId id="31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424F12-6611-4F02-B7E3-32D74121FA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AD997-75DA-4B79-B36B-B3D0D3C2217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93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08CC-E19C-4165-B8B6-62A1EC9CDF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1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80DE-668B-4011-A650-481AEAC2D1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A8CC-8AA9-4491-8670-B4A3893858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58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B5690B7-0B2A-49AE-ABFB-32A0DD3E1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28520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4384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F8D490-2495-41F5-985E-98C609646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21769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1924-060A-4B86-AA25-8671BC4B31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7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F51B-6151-4028-897E-C25485E7EF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19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C83-3991-485D-BD07-63DA3AA614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13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9644-5DDE-4766-BBFD-86DF6EFDC4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4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918-C942-44CB-BDC1-A3D109575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7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5BEE-5782-4DC5-BF67-5162D427C6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5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E77D-5D34-43CB-9662-AB31DB7BE4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8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C3E-D0EE-4F8E-AD23-95E6650777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9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CF9B-1748-4057-86CF-6BF8C84A61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0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altLang="en-US" sz="4800" dirty="0" smtClean="0"/>
              <a:t>10.3 a </a:t>
            </a: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 smtClean="0"/>
              <a:t>Operations with </a:t>
            </a:r>
            <a:r>
              <a:rPr lang="en-US" altLang="en-US" sz="4800" dirty="0"/>
              <a:t>Radicals</a:t>
            </a:r>
            <a:br>
              <a:rPr lang="en-US" altLang="en-US" sz="4800" dirty="0"/>
            </a:br>
            <a:endParaRPr lang="en-US" altLang="en-US" sz="4800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325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&amp; Subtracting </a:t>
            </a:r>
            <a:br>
              <a:rPr lang="en-US" altLang="en-US"/>
            </a:br>
            <a:r>
              <a:rPr lang="en-US" altLang="en-US">
                <a:solidFill>
                  <a:schemeClr val="accent1"/>
                </a:solidFill>
              </a:rPr>
              <a:t>Like Radicals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867400" cy="44958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None/>
            </a:pPr>
            <a:r>
              <a:rPr lang="en-US" altLang="en-US" sz="2800"/>
              <a:t>Vocab:</a:t>
            </a:r>
            <a:r>
              <a:rPr lang="en-US" altLang="en-US" sz="2800">
                <a:solidFill>
                  <a:schemeClr val="hlink"/>
                </a:solidFill>
              </a:rPr>
              <a:t> like radicals</a:t>
            </a:r>
          </a:p>
          <a:p>
            <a:r>
              <a:rPr lang="en-US" altLang="en-US" sz="2800"/>
              <a:t>radicals that contain the same radicand </a:t>
            </a:r>
          </a:p>
          <a:p>
            <a:endParaRPr lang="en-US" altLang="en-US" sz="28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Examples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graphicFrame>
        <p:nvGraphicFramePr>
          <p:cNvPr id="14848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505200" y="4419600"/>
          <a:ext cx="23606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17" name="Equation" r:id="rId3" imgW="876300" imgH="228600" progId="Equation.DSMT4">
                  <p:embed/>
                </p:oleObj>
              </mc:Choice>
              <mc:Fallback>
                <p:oleObj name="Equation" r:id="rId3" imgW="8763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19600"/>
                        <a:ext cx="23606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62363" y="5334000"/>
          <a:ext cx="318928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18" name="Equation" r:id="rId5" imgW="1244600" imgH="228600" progId="Equation.DSMT4">
                  <p:embed/>
                </p:oleObj>
              </mc:Choice>
              <mc:Fallback>
                <p:oleObj name="Equation" r:id="rId5" imgW="12446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5334000"/>
                        <a:ext cx="3189287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219200"/>
            <a:ext cx="6248400" cy="21336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sz="2800"/>
              <a:t>Simplify each radical expression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Combine like radicals</a:t>
            </a:r>
          </a:p>
          <a:p>
            <a:pPr marL="533400" indent="-533400">
              <a:buClrTx/>
            </a:pPr>
            <a:r>
              <a:rPr lang="en-US" altLang="en-US" sz="2800">
                <a:solidFill>
                  <a:schemeClr val="hlink"/>
                </a:solidFill>
              </a:rPr>
              <a:t>Note:</a:t>
            </a:r>
            <a:r>
              <a:rPr lang="en-US" altLang="en-US" sz="2800"/>
              <a:t> This is extremely similar to combining like terms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en-US" altLang="en-US" sz="2800"/>
          </a:p>
          <a:p>
            <a:pPr marL="533400" indent="-533400"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graphicFrame>
        <p:nvGraphicFramePr>
          <p:cNvPr id="15155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90800" y="3276600"/>
          <a:ext cx="2286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34" name="Equation" r:id="rId3" imgW="799753" imgH="177723" progId="Equation.DSMT4">
                  <p:embed/>
                </p:oleObj>
              </mc:Choice>
              <mc:Fallback>
                <p:oleObj name="Equation" r:id="rId3" imgW="799753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276600"/>
                        <a:ext cx="2286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86400" y="3340100"/>
          <a:ext cx="3200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35" name="Equation" r:id="rId5" imgW="1600200" imgH="203200" progId="Equation.DSMT4">
                  <p:embed/>
                </p:oleObj>
              </mc:Choice>
              <mc:Fallback>
                <p:oleObj name="Equation" r:id="rId5" imgW="16002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340100"/>
                        <a:ext cx="3200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60" name="Object 8"/>
          <p:cNvGraphicFramePr>
            <a:graphicFrameLocks noChangeAspect="1"/>
          </p:cNvGraphicFramePr>
          <p:nvPr/>
        </p:nvGraphicFramePr>
        <p:xfrm>
          <a:off x="2209800" y="5181600"/>
          <a:ext cx="67056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36" name="Equation" r:id="rId7" imgW="2222500" imgH="228600" progId="Equation.DSMT4">
                  <p:embed/>
                </p:oleObj>
              </mc:Choice>
              <mc:Fallback>
                <p:oleObj name="Equation" r:id="rId7" imgW="22225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81600"/>
                        <a:ext cx="6705600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61" name="Object 9"/>
          <p:cNvGraphicFramePr>
            <a:graphicFrameLocks noChangeAspect="1"/>
          </p:cNvGraphicFramePr>
          <p:nvPr/>
        </p:nvGraphicFramePr>
        <p:xfrm>
          <a:off x="2514600" y="4114800"/>
          <a:ext cx="34290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37" name="Equation" r:id="rId9" imgW="1129810" imgH="215806" progId="Equation.DSMT4">
                  <p:embed/>
                </p:oleObj>
              </mc:Choice>
              <mc:Fallback>
                <p:oleObj name="Equation" r:id="rId9" imgW="1129810" imgH="215806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34290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2667000" y="37338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>
            <a:off x="3429000" y="37338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>
            <a:off x="5410200" y="37338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>
            <a:off x="6629400" y="37338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6" name="Line 14"/>
          <p:cNvSpPr>
            <a:spLocks noChangeShapeType="1"/>
          </p:cNvSpPr>
          <p:nvPr/>
        </p:nvSpPr>
        <p:spPr bwMode="auto">
          <a:xfrm>
            <a:off x="7162800" y="3733800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7" name="Line 15"/>
          <p:cNvSpPr>
            <a:spLocks noChangeShapeType="1"/>
          </p:cNvSpPr>
          <p:nvPr/>
        </p:nvSpPr>
        <p:spPr bwMode="auto">
          <a:xfrm>
            <a:off x="6019800" y="3733800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Line 16"/>
          <p:cNvSpPr>
            <a:spLocks noChangeShapeType="1"/>
          </p:cNvSpPr>
          <p:nvPr/>
        </p:nvSpPr>
        <p:spPr bwMode="auto">
          <a:xfrm>
            <a:off x="3810000" y="4724400"/>
            <a:ext cx="838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9" name="Line 17"/>
          <p:cNvSpPr>
            <a:spLocks noChangeShapeType="1"/>
          </p:cNvSpPr>
          <p:nvPr/>
        </p:nvSpPr>
        <p:spPr bwMode="auto">
          <a:xfrm>
            <a:off x="2590800" y="47244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0" name="Line 18"/>
          <p:cNvSpPr>
            <a:spLocks noChangeShapeType="1"/>
          </p:cNvSpPr>
          <p:nvPr/>
        </p:nvSpPr>
        <p:spPr bwMode="auto">
          <a:xfrm>
            <a:off x="4648200" y="57912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1" name="Line 19"/>
          <p:cNvSpPr>
            <a:spLocks noChangeShapeType="1"/>
          </p:cNvSpPr>
          <p:nvPr/>
        </p:nvSpPr>
        <p:spPr bwMode="auto">
          <a:xfrm>
            <a:off x="3505200" y="57912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2" name="Line 20"/>
          <p:cNvSpPr>
            <a:spLocks noChangeShapeType="1"/>
          </p:cNvSpPr>
          <p:nvPr/>
        </p:nvSpPr>
        <p:spPr bwMode="auto">
          <a:xfrm>
            <a:off x="5791200" y="5791200"/>
            <a:ext cx="838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3" name="Line 21"/>
          <p:cNvSpPr>
            <a:spLocks noChangeShapeType="1"/>
          </p:cNvSpPr>
          <p:nvPr/>
        </p:nvSpPr>
        <p:spPr bwMode="auto">
          <a:xfrm>
            <a:off x="2286000" y="57912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Example1</a:t>
            </a:r>
          </a:p>
        </p:txBody>
      </p:sp>
      <p:graphicFrame>
        <p:nvGraphicFramePr>
          <p:cNvPr id="154633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6127194"/>
              </p:ext>
            </p:extLst>
          </p:nvPr>
        </p:nvGraphicFramePr>
        <p:xfrm>
          <a:off x="3586162" y="2405063"/>
          <a:ext cx="30384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19" name="Equation" r:id="rId3" imgW="1257300" imgH="228600" progId="Equation.DSMT4">
                  <p:embed/>
                </p:oleObj>
              </mc:Choice>
              <mc:Fallback>
                <p:oleObj name="Equation" r:id="rId3" imgW="12573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2" y="2405063"/>
                        <a:ext cx="303847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5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91000" y="3733800"/>
          <a:ext cx="16764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0" name="Equation" r:id="rId5" imgW="698500" imgH="228600" progId="Equation.DSMT4">
                  <p:embed/>
                </p:oleObj>
              </mc:Choice>
              <mc:Fallback>
                <p:oleObj name="Equation" r:id="rId5" imgW="6985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733800"/>
                        <a:ext cx="16764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7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98938" y="3124200"/>
          <a:ext cx="19653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1" name="Equation" r:id="rId7" imgW="888614" imgH="241195" progId="Equation.DSMT4">
                  <p:embed/>
                </p:oleObj>
              </mc:Choice>
              <mc:Fallback>
                <p:oleObj name="Equation" r:id="rId7" imgW="888614" imgH="24119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124200"/>
                        <a:ext cx="19653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9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24400" y="4495800"/>
          <a:ext cx="76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2" name="Equation" r:id="rId9" imgW="304668" imgH="228501" progId="Equation.DSMT4">
                  <p:embed/>
                </p:oleObj>
              </mc:Choice>
              <mc:Fallback>
                <p:oleObj name="Equation" r:id="rId9" imgW="304668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95800"/>
                        <a:ext cx="762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3962400" y="1676400"/>
          <a:ext cx="22860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3" name="Equation" r:id="rId11" imgW="800100" imgH="228600" progId="Equation.DSMT4">
                  <p:embed/>
                </p:oleObj>
              </mc:Choice>
              <mc:Fallback>
                <p:oleObj name="Equation" r:id="rId11" imgW="8001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76400"/>
                        <a:ext cx="228600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41" name="Rectangle 17"/>
          <p:cNvSpPr>
            <a:spLocks noChangeArrowheads="1"/>
          </p:cNvSpPr>
          <p:nvPr/>
        </p:nvSpPr>
        <p:spPr bwMode="auto">
          <a:xfrm>
            <a:off x="4572000" y="4495800"/>
            <a:ext cx="1143000" cy="609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2" name="Line 18"/>
          <p:cNvSpPr>
            <a:spLocks noChangeShapeType="1"/>
          </p:cNvSpPr>
          <p:nvPr/>
        </p:nvSpPr>
        <p:spPr bwMode="auto">
          <a:xfrm>
            <a:off x="51816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43" name="Line 19"/>
          <p:cNvSpPr>
            <a:spLocks noChangeShapeType="1"/>
          </p:cNvSpPr>
          <p:nvPr/>
        </p:nvSpPr>
        <p:spPr bwMode="auto">
          <a:xfrm>
            <a:off x="42672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Example2</a:t>
            </a:r>
          </a:p>
        </p:txBody>
      </p:sp>
      <p:graphicFrame>
        <p:nvGraphicFramePr>
          <p:cNvPr id="159747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81896623"/>
              </p:ext>
            </p:extLst>
          </p:nvPr>
        </p:nvGraphicFramePr>
        <p:xfrm>
          <a:off x="3691851" y="2478087"/>
          <a:ext cx="260879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0" name="Equation" r:id="rId3" imgW="1079500" imgH="228600" progId="Equation.DSMT4">
                  <p:embed/>
                </p:oleObj>
              </mc:Choice>
              <mc:Fallback>
                <p:oleObj name="Equation" r:id="rId3" imgW="10795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1851" y="2478087"/>
                        <a:ext cx="260879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92588" y="3776663"/>
          <a:ext cx="16732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1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3776663"/>
                        <a:ext cx="167322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86200" y="3124200"/>
          <a:ext cx="2438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2" name="Equation" r:id="rId7" imgW="1054100" imgH="241300" progId="Equation.DSMT4">
                  <p:embed/>
                </p:oleObj>
              </mc:Choice>
              <mc:Fallback>
                <p:oleObj name="Equation" r:id="rId7" imgW="10541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124200"/>
                        <a:ext cx="2438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1" name="Object 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24400" y="4495800"/>
          <a:ext cx="76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3" name="Equation" r:id="rId9" imgW="304668" imgH="228501" progId="Equation.DSMT4">
                  <p:embed/>
                </p:oleObj>
              </mc:Choice>
              <mc:Fallback>
                <p:oleObj name="Equation" r:id="rId9" imgW="304668" imgH="22850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95800"/>
                        <a:ext cx="762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0" name="Object 6"/>
          <p:cNvGraphicFramePr>
            <a:graphicFrameLocks noChangeAspect="1"/>
          </p:cNvGraphicFramePr>
          <p:nvPr/>
        </p:nvGraphicFramePr>
        <p:xfrm>
          <a:off x="3889375" y="1676400"/>
          <a:ext cx="24320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4" name="Equation" r:id="rId11" imgW="850900" imgH="228600" progId="Equation.DSMT4">
                  <p:embed/>
                </p:oleObj>
              </mc:Choice>
              <mc:Fallback>
                <p:oleObj name="Equation" r:id="rId11" imgW="8509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1676400"/>
                        <a:ext cx="24320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4572000" y="4495800"/>
            <a:ext cx="1143000" cy="609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51816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42672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Example3</a:t>
            </a:r>
          </a:p>
        </p:txBody>
      </p:sp>
      <p:graphicFrame>
        <p:nvGraphicFramePr>
          <p:cNvPr id="160771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45448705"/>
              </p:ext>
            </p:extLst>
          </p:nvPr>
        </p:nvGraphicFramePr>
        <p:xfrm>
          <a:off x="3280918" y="2328863"/>
          <a:ext cx="3801364" cy="74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4" name="Equation" r:id="rId3" imgW="1168400" imgH="228600" progId="Equation.DSMT4">
                  <p:embed/>
                </p:oleObj>
              </mc:Choice>
              <mc:Fallback>
                <p:oleObj name="Equation" r:id="rId3" imgW="1168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0918" y="2328863"/>
                        <a:ext cx="3801364" cy="743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191000" y="3795713"/>
          <a:ext cx="1676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5" name="Equation" r:id="rId5" imgW="850531" imgH="215806" progId="Equation.DSMT4">
                  <p:embed/>
                </p:oleObj>
              </mc:Choice>
              <mc:Fallback>
                <p:oleObj name="Equation" r:id="rId5" imgW="850531" imgH="21580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795713"/>
                        <a:ext cx="1676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3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0000" y="3048000"/>
          <a:ext cx="2589213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6" name="Equation" r:id="rId7" imgW="1066800" imgH="241300" progId="Equation.DSMT4">
                  <p:embed/>
                </p:oleObj>
              </mc:Choice>
              <mc:Fallback>
                <p:oleObj name="Equation" r:id="rId7" imgW="10668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048000"/>
                        <a:ext cx="2589213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5" name="Object 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24400" y="4572000"/>
          <a:ext cx="762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7" name="Equation" r:id="rId9" imgW="393359" imgH="215713" progId="Equation.DSMT4">
                  <p:embed/>
                </p:oleObj>
              </mc:Choice>
              <mc:Fallback>
                <p:oleObj name="Equation" r:id="rId9" imgW="393359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72000"/>
                        <a:ext cx="762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4" name="Object 6"/>
          <p:cNvGraphicFramePr>
            <a:graphicFrameLocks noChangeAspect="1"/>
          </p:cNvGraphicFramePr>
          <p:nvPr/>
        </p:nvGraphicFramePr>
        <p:xfrm>
          <a:off x="3908425" y="1676400"/>
          <a:ext cx="23939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8" name="Equation" r:id="rId11" imgW="838200" imgH="228600" progId="Equation.DSMT4">
                  <p:embed/>
                </p:oleObj>
              </mc:Choice>
              <mc:Fallback>
                <p:oleObj name="Equation" r:id="rId11" imgW="8382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425" y="1676400"/>
                        <a:ext cx="23939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4572000" y="4495800"/>
            <a:ext cx="1143000" cy="609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>
            <a:off x="51816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4267200" y="4267200"/>
            <a:ext cx="609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D666892-2868-47BA-B4A3-B3E17FA5CC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9C8A98-5E62-4B1B-834C-0CED79C928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67E0A8-B66C-474E-8DB6-407C3C6C153C}">
  <ds:schemaRefs>
    <ds:schemaRef ds:uri="http://schemas.microsoft.com/sharepoint/v3"/>
    <ds:schemaRef ds:uri="16afbebc-ab32-44c2-80b1-4304b5458266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2d5b24f-4081-4d28-a220-dd6f6bbe944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</TotalTime>
  <Words>38</Words>
  <Application>Microsoft Office PowerPoint</Application>
  <PresentationFormat>On-screen Show (4:3)</PresentationFormat>
  <Paragraphs>14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Equation</vt:lpstr>
      <vt:lpstr>10.3 a  Operations with Radicals </vt:lpstr>
      <vt:lpstr>Adding &amp; Subtracting  Like Radicals</vt:lpstr>
      <vt:lpstr>Steps</vt:lpstr>
      <vt:lpstr>Example1</vt:lpstr>
      <vt:lpstr>Example2</vt:lpstr>
      <vt:lpstr>Example3</vt:lpstr>
    </vt:vector>
  </TitlesOfParts>
  <Company>Rensselaer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Reaves, Nathan</cp:lastModifiedBy>
  <cp:revision>175</cp:revision>
  <dcterms:created xsi:type="dcterms:W3CDTF">2004-08-23T00:58:58Z</dcterms:created>
  <dcterms:modified xsi:type="dcterms:W3CDTF">2020-04-21T19:58:36Z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